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</p:sldIdLst>
  <p:sldSz cy="5143500" cx="9144000"/>
  <p:notesSz cx="6858000" cy="9144000"/>
  <p:embeddedFontLst>
    <p:embeddedFont>
      <p:font typeface="Robo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EE73ABD-7AFF-491C-84A9-E0342448CB01}">
  <a:tblStyle styleId="{0EE73ABD-7AFF-491C-84A9-E0342448CB0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italic.fntdata"/><Relationship Id="rId20" Type="http://schemas.openxmlformats.org/officeDocument/2006/relationships/slide" Target="slides/slide14.xml"/><Relationship Id="rId41" Type="http://schemas.openxmlformats.org/officeDocument/2006/relationships/font" Target="fonts/Roboto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oboto-bold.fntdata"/><Relationship Id="rId16" Type="http://schemas.openxmlformats.org/officeDocument/2006/relationships/slide" Target="slides/slide10.xml"/><Relationship Id="rId38" Type="http://schemas.openxmlformats.org/officeDocument/2006/relationships/font" Target="fonts/Robot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esearchinschools.org/projects/genome-decoders/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https://researchinschools.org/projects/genome-decoders/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ef9a08b5a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ef9a08b5a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f9a08b5a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f9a08b5a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96e37145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96e37145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9ed96b53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9ed96b5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96e37145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f96e37145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9ed96b53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9ed96b53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9ed96b53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9ed96b53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74363d3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74363d3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f74363d32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f74363d32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74363d32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74363d32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0c725f3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0c725f3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f74363d32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f74363d32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f74363d32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f74363d32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f74363d32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f74363d32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74363d32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f74363d32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74363d32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f74363d32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f74363d32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f74363d32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74363d32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f74363d32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f16178fd3e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f16178fd3e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923d02d4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923d02d4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f96e37145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f96e37145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0c725f376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0c725f37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f74363d32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f74363d32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f74363d32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f74363d32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0c725f376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0c725f376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1dac869b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f1dac869b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8ca6bac6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f8ca6bac6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8ca6bac6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f8ca6bac6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0c725f37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0c725f37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1212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ef9a08b5a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ef9a08b5a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CDDFA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pubs.broadinstitute.org/mammals/haploreg/haploreg.php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uniprot.org/uniprot/Q8TD46#function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nomad.broadinstitute.org/variant/1-152279406-T-G?dataset=gnomad_r2_1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2847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genomic variants associated with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Atopic </a:t>
            </a:r>
            <a:r>
              <a:rPr lang="en"/>
              <a:t>Dermatitis </a:t>
            </a:r>
            <a:r>
              <a:rPr lang="en"/>
              <a:t>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24900" y="21754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Brandon Hancock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95000"/>
            <a:ext cx="9144000" cy="234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Mechanism of disease? 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017725"/>
            <a:ext cx="85206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Gao et al. (2021)</a:t>
            </a:r>
            <a:r>
              <a:rPr baseline="30000" lang="en"/>
              <a:t>7</a:t>
            </a:r>
            <a:r>
              <a:rPr lang="en"/>
              <a:t> point out that </a:t>
            </a:r>
            <a:r>
              <a:rPr lang="en" u="sng">
                <a:solidFill>
                  <a:schemeClr val="hlink"/>
                </a:solidFill>
                <a:hlinkClick r:id="rId3"/>
              </a:rPr>
              <a:t>HaploReg</a:t>
            </a:r>
            <a:r>
              <a:rPr lang="en"/>
              <a:t> v4.1 predicts that rs192116923-T mutation to -G can modify its binding motif to Smad3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</a:t>
            </a:r>
            <a:r>
              <a:rPr lang="en"/>
              <a:t> suggest a possible mechanism: the variant “</a:t>
            </a:r>
            <a:r>
              <a:rPr lang="en">
                <a:solidFill>
                  <a:srgbClr val="3E3D40"/>
                </a:solidFill>
              </a:rPr>
              <a:t>may increase the binding of Smad3 to transmit TGF-β1 signaling, and thereby inhibit filaggrin expression”</a:t>
            </a:r>
            <a:r>
              <a:rPr baseline="30000" lang="en">
                <a:solidFill>
                  <a:srgbClr val="3E3D40"/>
                </a:solidFill>
              </a:rPr>
              <a:t>7</a:t>
            </a:r>
            <a:endParaRPr baseline="30000" sz="2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Gao et al. (2021) point to evidence from Elias et al. (2019), saying that “</a:t>
            </a:r>
            <a:r>
              <a:rPr lang="en">
                <a:solidFill>
                  <a:srgbClr val="3E3D40"/>
                </a:solidFill>
              </a:rPr>
              <a:t>recent evidence indicated that TGF-β1 could decrease filaggrin protein expression in the late stage of epidermal differentiation”</a:t>
            </a:r>
            <a:endParaRPr>
              <a:solidFill>
                <a:srgbClr val="3E3D4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1800"/>
              <a:buChar char="●"/>
            </a:pPr>
            <a:r>
              <a:rPr lang="en">
                <a:solidFill>
                  <a:srgbClr val="3E3D40"/>
                </a:solidFill>
              </a:rPr>
              <a:t>Honestly to me, this is a questionable </a:t>
            </a:r>
            <a:r>
              <a:rPr lang="en">
                <a:solidFill>
                  <a:srgbClr val="3E3D40"/>
                </a:solidFill>
              </a:rPr>
              <a:t>interpretation</a:t>
            </a:r>
            <a:r>
              <a:rPr lang="en">
                <a:solidFill>
                  <a:srgbClr val="3E3D40"/>
                </a:solidFill>
              </a:rPr>
              <a:t> of Elias et al. (2019), who found that in skin </a:t>
            </a:r>
            <a:r>
              <a:rPr lang="en">
                <a:solidFill>
                  <a:srgbClr val="3E3D40"/>
                </a:solidFill>
              </a:rPr>
              <a:t>organoids</a:t>
            </a:r>
            <a:r>
              <a:rPr lang="en">
                <a:solidFill>
                  <a:srgbClr val="3E3D40"/>
                </a:solidFill>
              </a:rPr>
              <a:t>, FLG knockouts had less </a:t>
            </a:r>
            <a:r>
              <a:rPr lang="en">
                <a:solidFill>
                  <a:srgbClr val="3E3D40"/>
                </a:solidFill>
              </a:rPr>
              <a:t>TGF-β1</a:t>
            </a:r>
            <a:r>
              <a:rPr baseline="30000" lang="en">
                <a:solidFill>
                  <a:srgbClr val="3E3D40"/>
                </a:solidFill>
              </a:rPr>
              <a:t>10</a:t>
            </a:r>
            <a:endParaRPr baseline="30000">
              <a:solidFill>
                <a:srgbClr val="3E3D4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1800"/>
              <a:buChar char="●"/>
            </a:pPr>
            <a:r>
              <a:rPr lang="en">
                <a:solidFill>
                  <a:srgbClr val="3E3D40"/>
                </a:solidFill>
              </a:rPr>
              <a:t>Still, TGF-β1 seems to be relevant  </a:t>
            </a:r>
            <a:endParaRPr>
              <a:solidFill>
                <a:srgbClr val="3E3D4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3E3D40"/>
                </a:solidFill>
              </a:rPr>
              <a:t>TGF-β1 </a:t>
            </a:r>
            <a:r>
              <a:rPr lang="en">
                <a:solidFill>
                  <a:srgbClr val="3E3D40"/>
                </a:solidFill>
              </a:rPr>
              <a:t>…</a:t>
            </a:r>
            <a:r>
              <a:rPr lang="en" sz="2800">
                <a:solidFill>
                  <a:srgbClr val="3E3D40"/>
                </a:solidFill>
              </a:rPr>
              <a:t> does </a:t>
            </a:r>
            <a:r>
              <a:rPr lang="en">
                <a:solidFill>
                  <a:srgbClr val="3E3D40"/>
                </a:solidFill>
              </a:rPr>
              <a:t>a lot </a:t>
            </a:r>
            <a:r>
              <a:rPr lang="en" sz="2800">
                <a:solidFill>
                  <a:srgbClr val="3E3D40"/>
                </a:solidFill>
              </a:rPr>
              <a:t> </a:t>
            </a:r>
            <a:endParaRPr sz="3800"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47075" y="11312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1800"/>
              <a:buChar char="●"/>
            </a:pPr>
            <a:r>
              <a:rPr lang="en">
                <a:solidFill>
                  <a:srgbClr val="3E3D40"/>
                </a:solidFill>
              </a:rPr>
              <a:t>The TGF-β superfamily is ancient, predating bilateral </a:t>
            </a:r>
            <a:r>
              <a:rPr lang="en">
                <a:solidFill>
                  <a:srgbClr val="3E3D40"/>
                </a:solidFill>
              </a:rPr>
              <a:t>symmetry</a:t>
            </a:r>
            <a:r>
              <a:rPr lang="en">
                <a:solidFill>
                  <a:srgbClr val="3E3D40"/>
                </a:solidFill>
              </a:rPr>
              <a:t> in animals. In fact, the </a:t>
            </a:r>
            <a:r>
              <a:rPr lang="en">
                <a:solidFill>
                  <a:srgbClr val="3E3D40"/>
                </a:solidFill>
              </a:rPr>
              <a:t>TGF-β family itself is linked to the rise of bilateral symmetry. TGF-βs help developing embryos form their body plans</a:t>
            </a:r>
            <a:r>
              <a:rPr baseline="30000" lang="en">
                <a:solidFill>
                  <a:srgbClr val="3E3D40"/>
                </a:solidFill>
              </a:rPr>
              <a:t>6</a:t>
            </a:r>
            <a:r>
              <a:rPr lang="en">
                <a:solidFill>
                  <a:srgbClr val="3E3D40"/>
                </a:solidFill>
              </a:rPr>
              <a:t> </a:t>
            </a:r>
            <a:endParaRPr>
              <a:solidFill>
                <a:srgbClr val="3E3D4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1800"/>
              <a:buChar char="●"/>
            </a:pPr>
            <a:r>
              <a:rPr lang="en">
                <a:solidFill>
                  <a:srgbClr val="3E3D40"/>
                </a:solidFill>
              </a:rPr>
              <a:t>TGF-β signaling has been shown to effect damaged tissue repair, extracellular matrix (ECM) maintenance, epithelial and endothelial cell growth, and differentiation to the regulation of immune responses</a:t>
            </a:r>
            <a:r>
              <a:rPr baseline="30000" lang="en">
                <a:solidFill>
                  <a:srgbClr val="3E3D40"/>
                </a:solidFill>
              </a:rPr>
              <a:t>11</a:t>
            </a:r>
            <a:endParaRPr baseline="30000">
              <a:solidFill>
                <a:srgbClr val="3E3D4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1800"/>
              <a:buChar char="●"/>
            </a:pPr>
            <a:r>
              <a:rPr lang="en">
                <a:solidFill>
                  <a:srgbClr val="3E3D40"/>
                </a:solidFill>
              </a:rPr>
              <a:t>Its role in inflammation is complex and paradoxical; it attracts innate immune cells, hinders naïve T-cell activation, yet promotes Th17 cell activation</a:t>
            </a:r>
            <a:r>
              <a:rPr baseline="30000" lang="en">
                <a:solidFill>
                  <a:srgbClr val="3E3D40"/>
                </a:solidFill>
              </a:rPr>
              <a:t>11</a:t>
            </a:r>
            <a:endParaRPr baseline="30000">
              <a:solidFill>
                <a:srgbClr val="3E3D4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1800"/>
              <a:buChar char="●"/>
            </a:pPr>
            <a:r>
              <a:rPr lang="en">
                <a:solidFill>
                  <a:srgbClr val="3E3D40"/>
                </a:solidFill>
              </a:rPr>
              <a:t>AD is associated with a low TGF-β1 producing genotype</a:t>
            </a:r>
            <a:r>
              <a:rPr baseline="30000" lang="en">
                <a:solidFill>
                  <a:srgbClr val="3E3D40"/>
                </a:solidFill>
              </a:rPr>
              <a:t>12</a:t>
            </a:r>
            <a:r>
              <a:rPr lang="en">
                <a:solidFill>
                  <a:srgbClr val="3E3D40"/>
                </a:solidFill>
              </a:rPr>
              <a:t>, while over expression of TGF-1 has been implicated in psoriasis</a:t>
            </a:r>
            <a:r>
              <a:rPr baseline="30000" lang="en">
                <a:solidFill>
                  <a:srgbClr val="3E3D40"/>
                </a:solidFill>
              </a:rPr>
              <a:t>13 </a:t>
            </a:r>
            <a:r>
              <a:rPr lang="en">
                <a:solidFill>
                  <a:srgbClr val="3E3D40"/>
                </a:solidFill>
              </a:rPr>
              <a:t> </a:t>
            </a:r>
            <a:endParaRPr>
              <a:solidFill>
                <a:srgbClr val="3E3D4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CD207(Langerin) 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Langerin is a carbohydrate binding </a:t>
            </a:r>
            <a:r>
              <a:rPr lang="en"/>
              <a:t>receptor</a:t>
            </a:r>
            <a:r>
              <a:rPr lang="en"/>
              <a:t> on langerhans cells(LCs)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LCs are tissue resident macrophages of the skin and </a:t>
            </a:r>
            <a:r>
              <a:rPr lang="en"/>
              <a:t>mucosal</a:t>
            </a:r>
            <a:r>
              <a:rPr lang="en"/>
              <a:t> surfaces, and are </a:t>
            </a:r>
            <a:r>
              <a:rPr lang="en"/>
              <a:t>believed</a:t>
            </a:r>
            <a:r>
              <a:rPr lang="en"/>
              <a:t> to function as immune sentinels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LCs constantly extend and retract dendrites between keratinocytes, to sense their local environment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have several known functions</a:t>
            </a:r>
            <a:r>
              <a:rPr baseline="30000" lang="en" sz="1400"/>
              <a:t>19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Antigen presenting, migrating to skin draining lymph nodes to prime T-cells - demonstrated in epicutaneous yeast and bacterial infection models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Scavenger functions, clearing debris from dying cells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Implicated in fighting viruses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450" y="0"/>
            <a:ext cx="6125099" cy="458457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/>
        </p:nvSpPr>
        <p:spPr>
          <a:xfrm>
            <a:off x="1509325" y="4655325"/>
            <a:ext cx="612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West HC, Bennett CL. Redefining the Role of Langerhans Cells As Immune Regulators within the Skin. Front Immunol. 2018;8:1941. Published 2018 Jan 5. doi:10.3389/fimmu.2017.01941</a:t>
            </a:r>
            <a:endParaRPr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/>
              <a:t>2q12.1 - IL1RL1/IL18R1/</a:t>
            </a:r>
            <a:r>
              <a:rPr b="1" lang="en" sz="2700"/>
              <a:t>IL18RAP</a:t>
            </a:r>
            <a:endParaRPr b="1" sz="4100"/>
          </a:p>
        </p:txBody>
      </p:sp>
      <p:sp>
        <p:nvSpPr>
          <p:cNvPr id="140" name="Google Shape;140;p26"/>
          <p:cNvSpPr txBox="1"/>
          <p:nvPr/>
        </p:nvSpPr>
        <p:spPr>
          <a:xfrm>
            <a:off x="367900" y="1132000"/>
            <a:ext cx="82422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Variants in this locus are also associated with asthma</a:t>
            </a:r>
            <a:r>
              <a:rPr baseline="30000" lang="en" sz="1800"/>
              <a:t>14</a:t>
            </a:r>
            <a:r>
              <a:rPr lang="en" sz="1800"/>
              <a:t>, allergic sensitization</a:t>
            </a:r>
            <a:r>
              <a:rPr baseline="30000" lang="en" sz="1800"/>
              <a:t>15</a:t>
            </a:r>
            <a:r>
              <a:rPr lang="en" sz="1800"/>
              <a:t>, self reported allergy</a:t>
            </a:r>
            <a:r>
              <a:rPr baseline="30000" lang="en" sz="1800"/>
              <a:t>16</a:t>
            </a:r>
            <a:r>
              <a:rPr lang="en" sz="1800"/>
              <a:t>, and celiac disease</a:t>
            </a:r>
            <a:r>
              <a:rPr baseline="30000" lang="en" sz="1800"/>
              <a:t>17</a:t>
            </a:r>
            <a:endParaRPr baseline="30000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There are 80 credible SNPs at this locus</a:t>
            </a:r>
            <a:r>
              <a:rPr baseline="30000" lang="en" sz="1800"/>
              <a:t>1</a:t>
            </a:r>
            <a:r>
              <a:rPr lang="en" sz="1800"/>
              <a:t>, associated with AD, I have only checked for the few with the strongest effects (ones mentioned in the text of papers), have many more to check for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According the supplemental notes</a:t>
            </a:r>
            <a:r>
              <a:rPr baseline="30000" lang="en" sz="1800"/>
              <a:t>1</a:t>
            </a:r>
            <a:r>
              <a:rPr lang="en" sz="1800"/>
              <a:t>, </a:t>
            </a:r>
            <a:r>
              <a:rPr lang="en" sz="1800"/>
              <a:t>rs3755267</a:t>
            </a:r>
            <a:r>
              <a:rPr lang="en" sz="1800"/>
              <a:t> is in a </a:t>
            </a:r>
            <a:r>
              <a:rPr lang="en" sz="1800"/>
              <a:t>region that binds several TFs according to ENCODE data, this variant is also</a:t>
            </a:r>
            <a:r>
              <a:rPr lang="en" sz="1800"/>
              <a:t> associated with expression of IL18R1 in the MuTHER skin expression data</a:t>
            </a:r>
            <a:r>
              <a:rPr baseline="30000" lang="en" sz="1800"/>
              <a:t>18</a:t>
            </a:r>
            <a:endParaRPr baseline="30000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To do: study both the ENCODE and MuTHER </a:t>
            </a:r>
            <a:r>
              <a:rPr lang="en"/>
              <a:t>datasets</a:t>
            </a:r>
            <a:r>
              <a:rPr lang="en"/>
              <a:t> further, get a better grasp of how this data was collected</a:t>
            </a:r>
            <a:r>
              <a:rPr lang="en" sz="1800"/>
              <a:t> 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 didn’t come </a:t>
            </a:r>
            <a:r>
              <a:rPr lang="en" sz="1800"/>
              <a:t>across</a:t>
            </a:r>
            <a:r>
              <a:rPr lang="en" sz="1800"/>
              <a:t> any literature proposing possible start to end mechanisms of action for these mutations in the </a:t>
            </a:r>
            <a:r>
              <a:rPr lang="en" sz="1800"/>
              <a:t>pathogenesis</a:t>
            </a:r>
            <a:r>
              <a:rPr lang="en" sz="1800"/>
              <a:t> of AD, just lots of emphasis that the mutations are immune related in GWAS papers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Locus 3q13.2 - CCDC80 and CD100R1L</a:t>
            </a:r>
            <a:endParaRPr/>
          </a:p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Variants in this locus are </a:t>
            </a:r>
            <a:r>
              <a:rPr lang="en"/>
              <a:t>believed</a:t>
            </a:r>
            <a:r>
              <a:rPr lang="en"/>
              <a:t> to affect transcription factor binding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CCDC80</a:t>
            </a:r>
            <a:r>
              <a:rPr lang="en"/>
              <a:t> has been implicated in energy </a:t>
            </a:r>
            <a:r>
              <a:rPr lang="en"/>
              <a:t>homeostasis</a:t>
            </a:r>
            <a:r>
              <a:rPr lang="en"/>
              <a:t>, with its deletion in mice resulting in obesity</a:t>
            </a:r>
            <a:r>
              <a:rPr baseline="30000" lang="en"/>
              <a:t>20</a:t>
            </a:r>
            <a:endParaRPr baseline="30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While its role in AD </a:t>
            </a:r>
            <a:r>
              <a:rPr lang="en"/>
              <a:t>pathology</a:t>
            </a:r>
            <a:r>
              <a:rPr lang="en"/>
              <a:t> is unclear, it has been found to be upregulated in patients with AD</a:t>
            </a:r>
            <a:r>
              <a:rPr baseline="30000" lang="en"/>
              <a:t>20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CD200R1</a:t>
            </a:r>
            <a:r>
              <a:rPr lang="en"/>
              <a:t>L is a paralog of CD200R1, which limits inflammation according to </a:t>
            </a:r>
            <a:r>
              <a:rPr lang="en" u="sng">
                <a:solidFill>
                  <a:schemeClr val="hlink"/>
                </a:solidFill>
                <a:hlinkClick r:id="rId3"/>
              </a:rPr>
              <a:t>Uniprot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 of 8 SNPs at this locus show </a:t>
            </a:r>
            <a:r>
              <a:rPr lang="en"/>
              <a:t>association</a:t>
            </a:r>
            <a:r>
              <a:rPr lang="en"/>
              <a:t> with CD200R1L expression in the MuTHER dataset, with the atopic risk alleles </a:t>
            </a:r>
            <a:r>
              <a:rPr lang="en"/>
              <a:t>associated</a:t>
            </a:r>
            <a:r>
              <a:rPr lang="en"/>
              <a:t> with a decrease in expression</a:t>
            </a:r>
            <a:r>
              <a:rPr baseline="30000" lang="en"/>
              <a:t>1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such associations were found with CCDC80 expression</a:t>
            </a:r>
            <a:r>
              <a:rPr baseline="30000" lang="en"/>
              <a:t>1</a:t>
            </a:r>
            <a:endParaRPr baseline="30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KIF3A</a:t>
            </a: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311700" y="924225"/>
            <a:ext cx="8520600" cy="38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KIF3A is a cilia structural gene, and has been associated with AD, asthma, and the atopic march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KIF3A’s role in AD has been attributed to its place in the 5q31 region which also contains the Th2 cytokine cluster, including IL4 and IL13, however a recent study had revealed a mechanism in which KIF3A </a:t>
            </a:r>
            <a:r>
              <a:rPr lang="en"/>
              <a:t>independently</a:t>
            </a:r>
            <a:r>
              <a:rPr lang="en"/>
              <a:t> contributed to AD </a:t>
            </a:r>
            <a:r>
              <a:rPr lang="en"/>
              <a:t>pathogenesis</a:t>
            </a:r>
            <a:r>
              <a:rPr baseline="30000" lang="en"/>
              <a:t>21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 common risk alleles in KIF3A for AD, have been shown to create new CpG sites, which are </a:t>
            </a:r>
            <a:r>
              <a:rPr lang="en"/>
              <a:t>highly</a:t>
            </a:r>
            <a:r>
              <a:rPr lang="en"/>
              <a:t> methylated in carriers</a:t>
            </a:r>
            <a:r>
              <a:rPr baseline="30000" lang="en"/>
              <a:t>21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risk alleles are eQTLs, with lower </a:t>
            </a:r>
            <a:r>
              <a:rPr lang="en"/>
              <a:t>expression</a:t>
            </a:r>
            <a:r>
              <a:rPr lang="en"/>
              <a:t> of KIF3A in the risk allele vs reference</a:t>
            </a:r>
            <a:r>
              <a:rPr baseline="30000" lang="en"/>
              <a:t>21</a:t>
            </a:r>
            <a:endParaRPr baseline="30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Mice with keratinocyte-selective deletion of KIF3A have increased transepidermal water loss, disrupted </a:t>
            </a:r>
            <a:r>
              <a:rPr lang="en"/>
              <a:t>junction</a:t>
            </a:r>
            <a:r>
              <a:rPr lang="en"/>
              <a:t> proteins, and increased susceptibility to develop AD</a:t>
            </a:r>
            <a:r>
              <a:rPr baseline="30000" lang="en"/>
              <a:t>21</a:t>
            </a:r>
            <a:r>
              <a:rPr lang="en"/>
              <a:t> 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GPSM3</a:t>
            </a:r>
            <a:endParaRPr/>
          </a:p>
        </p:txBody>
      </p:sp>
      <p:sp>
        <p:nvSpPr>
          <p:cNvPr id="158" name="Google Shape;15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 Protein Signaling Modulator (GPSM3), regulates G Protein-coupled receptors, the largest and most diverse group of membrane receptors in eukaryotes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GPSM3 is most highly expressed in monocytes, though B and T cells also express it. GPSM3 deficiency has been shown reduce certain populations of monocytes in mice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GWAS studies have found alleles of GPSM3 that are protective </a:t>
            </a:r>
            <a:r>
              <a:rPr lang="en"/>
              <a:t>against</a:t>
            </a:r>
            <a:r>
              <a:rPr lang="en"/>
              <a:t> </a:t>
            </a:r>
            <a:r>
              <a:rPr lang="en"/>
              <a:t>rheumatoid</a:t>
            </a:r>
            <a:r>
              <a:rPr lang="en"/>
              <a:t> </a:t>
            </a:r>
            <a:r>
              <a:rPr lang="en"/>
              <a:t>arthritis</a:t>
            </a:r>
            <a:r>
              <a:rPr lang="en"/>
              <a:t> and other autoimmune disorders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CARD11</a:t>
            </a:r>
            <a:endParaRPr/>
          </a:p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CARD11 is a scaffolding protein involved in lymphocyte receptor signaling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Transfection of mutant CARD11 into T cells showed both loss of function and dominant interfering activity with regard to the mTORC1 pathway</a:t>
            </a:r>
            <a:r>
              <a:rPr baseline="30000" lang="en"/>
              <a:t>23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 cells from </a:t>
            </a:r>
            <a:r>
              <a:rPr lang="en"/>
              <a:t>AD patients with CARD11 mutations had similar defects in mTORC1 production as well as lower IFN-y production</a:t>
            </a:r>
            <a:r>
              <a:rPr baseline="30000" lang="en"/>
              <a:t>23</a:t>
            </a:r>
            <a:endParaRPr baseline="30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findings from this paper indicate that CARD11 mutations can result in reduced immune function and a skew towards the T</a:t>
            </a:r>
            <a:r>
              <a:rPr baseline="-25000" lang="en"/>
              <a:t>H</a:t>
            </a:r>
            <a:r>
              <a:rPr lang="en"/>
              <a:t>2 phenotype</a:t>
            </a:r>
            <a:r>
              <a:rPr baseline="30000" lang="en"/>
              <a:t>23</a:t>
            </a:r>
            <a:endParaRPr baseline="30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findings from this paper show that a few different LOF mutations in CARD11 had measurable effects on T cell activity, the variant I found in my genome is close to but not within the CARD11 gene and perhaps effects transcription resulting in similar defects</a:t>
            </a:r>
            <a:r>
              <a:rPr baseline="30000" lang="en"/>
              <a:t>23</a:t>
            </a:r>
            <a:r>
              <a:rPr lang="en"/>
              <a:t>   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10p15.1 - IL15RA/</a:t>
            </a:r>
            <a:r>
              <a:rPr b="1" lang="en"/>
              <a:t>IL2RA</a:t>
            </a:r>
            <a:endParaRPr b="1"/>
          </a:p>
        </p:txBody>
      </p:sp>
      <p:sp>
        <p:nvSpPr>
          <p:cNvPr id="170" name="Google Shape;17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Variants in this </a:t>
            </a:r>
            <a:r>
              <a:rPr lang="en"/>
              <a:t>locus</a:t>
            </a:r>
            <a:r>
              <a:rPr lang="en"/>
              <a:t> have previously been associated with self reported allergy</a:t>
            </a:r>
            <a:r>
              <a:rPr baseline="30000" lang="en"/>
              <a:t>14 </a:t>
            </a:r>
            <a:endParaRPr baseline="30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 skin has been found to express more IL15 than normal skin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Didn’t find much else for this one, this locus was only </a:t>
            </a:r>
            <a:r>
              <a:rPr lang="en"/>
              <a:t>recently</a:t>
            </a:r>
            <a:r>
              <a:rPr lang="en"/>
              <a:t> associated with AD in the 2015 GWAS paper</a:t>
            </a:r>
            <a:r>
              <a:rPr baseline="30000" lang="en"/>
              <a:t>1</a:t>
            </a:r>
            <a:endParaRPr baseline="30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83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Nebula Genomics 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755950"/>
            <a:ext cx="8520600" cy="17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Given the scattered history of inflammatory skin problems in the families of 3 of my grandparents, I’ve been interested in the genetic basis of atopic </a:t>
            </a:r>
            <a:r>
              <a:rPr lang="en"/>
              <a:t>dermatitis</a:t>
            </a:r>
            <a:r>
              <a:rPr lang="en"/>
              <a:t> for some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 and behold, Nebula Genomics has recently lowered their price for 30x whole genome sequencing (currently priced at 299$), thank you George Church! 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2225" y="2407350"/>
            <a:ext cx="3270775" cy="273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125" y="2407350"/>
            <a:ext cx="3514247" cy="273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ZNF365</a:t>
            </a:r>
            <a:endParaRPr/>
          </a:p>
        </p:txBody>
      </p:sp>
      <p:sp>
        <p:nvSpPr>
          <p:cNvPr id="176" name="Google Shape;17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Didn’t find much, variants in this region have been previously associated with AD and IgE levels</a:t>
            </a:r>
            <a:r>
              <a:rPr baseline="30000" lang="en"/>
              <a:t>25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OR10A3/</a:t>
            </a:r>
            <a:r>
              <a:rPr b="1" lang="en"/>
              <a:t>NLRP10</a:t>
            </a:r>
            <a:endParaRPr b="1"/>
          </a:p>
        </p:txBody>
      </p:sp>
      <p:sp>
        <p:nvSpPr>
          <p:cNvPr id="182" name="Google Shape;18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Both pro and anti inflammatory </a:t>
            </a:r>
            <a:r>
              <a:rPr lang="en"/>
              <a:t>activities</a:t>
            </a:r>
            <a:r>
              <a:rPr lang="en"/>
              <a:t> have been </a:t>
            </a:r>
            <a:r>
              <a:rPr lang="en"/>
              <a:t>attributed</a:t>
            </a:r>
            <a:r>
              <a:rPr lang="en"/>
              <a:t> to NLRP10, through its role in inflammasome pathways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suggests that NLRP10 increases inflammation by decreasing Abin-1 levels</a:t>
            </a:r>
            <a:r>
              <a:rPr baseline="30000" lang="en"/>
              <a:t>26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NLRP10 interacts with Abin-1; Abin-1 levels have been implicated in lupus, sclerosis, arthritis, and psoriasis</a:t>
            </a:r>
            <a:r>
              <a:rPr baseline="30000" lang="en"/>
              <a:t>26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Blocking of Abin-1 increases </a:t>
            </a:r>
            <a:r>
              <a:rPr lang="en"/>
              <a:t>proliferation of keratinocytes in psoriasis, while overexpression decreased proliferation of keratinocytes and had a protective effect</a:t>
            </a:r>
            <a:r>
              <a:rPr baseline="30000" lang="en"/>
              <a:t>26</a:t>
            </a:r>
            <a:endParaRPr baseline="30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C11orf30</a:t>
            </a:r>
            <a:r>
              <a:rPr lang="en" sz="2500"/>
              <a:t>/LRRC32</a:t>
            </a:r>
            <a:endParaRPr sz="2500"/>
          </a:p>
        </p:txBody>
      </p:sp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Mutations in this region have all been associated with allergic sensitization</a:t>
            </a:r>
            <a:r>
              <a:rPr baseline="30000" lang="en"/>
              <a:t>14</a:t>
            </a:r>
            <a:r>
              <a:rPr lang="en"/>
              <a:t>, self reported </a:t>
            </a:r>
            <a:r>
              <a:rPr lang="en"/>
              <a:t>allergy</a:t>
            </a:r>
            <a:r>
              <a:rPr baseline="30000" lang="en"/>
              <a:t>27</a:t>
            </a:r>
            <a:r>
              <a:rPr lang="en"/>
              <a:t>, allergic rhinitis</a:t>
            </a:r>
            <a:r>
              <a:rPr baseline="30000" lang="en"/>
              <a:t>28</a:t>
            </a:r>
            <a:r>
              <a:rPr lang="en"/>
              <a:t>, and asthma</a:t>
            </a:r>
            <a:r>
              <a:rPr baseline="30000" lang="en"/>
              <a:t>29</a:t>
            </a:r>
            <a:endParaRPr baseline="30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effect locus is </a:t>
            </a:r>
            <a:r>
              <a:rPr lang="en"/>
              <a:t>believed</a:t>
            </a:r>
            <a:r>
              <a:rPr lang="en"/>
              <a:t> to be in an area of active promoters upstream of C11orf30 (also </a:t>
            </a:r>
            <a:r>
              <a:rPr lang="en"/>
              <a:t>known</a:t>
            </a:r>
            <a:r>
              <a:rPr lang="en"/>
              <a:t> as EMSY)</a:t>
            </a:r>
            <a:r>
              <a:rPr baseline="30000" lang="en"/>
              <a:t>30</a:t>
            </a:r>
            <a:endParaRPr baseline="30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siRNA knockdown of EMSY in organotypic culture </a:t>
            </a:r>
            <a:r>
              <a:rPr lang="en"/>
              <a:t>resulted</a:t>
            </a:r>
            <a:r>
              <a:rPr lang="en"/>
              <a:t> in enhanced </a:t>
            </a:r>
            <a:r>
              <a:rPr lang="en"/>
              <a:t>barrier</a:t>
            </a:r>
            <a:r>
              <a:rPr lang="en"/>
              <a:t> function, with increased expression of structural </a:t>
            </a:r>
            <a:r>
              <a:rPr lang="en"/>
              <a:t>proteins</a:t>
            </a:r>
            <a:r>
              <a:rPr lang="en"/>
              <a:t> including filaggrin and ceramides. Overexpression of EMSY lead to reduction in markers of barrier function</a:t>
            </a:r>
            <a:r>
              <a:rPr baseline="30000" lang="en"/>
              <a:t>30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Skin biopsy samples from AD patients showed greater EMSY staining in the nucleus</a:t>
            </a:r>
            <a:r>
              <a:rPr baseline="30000" lang="en"/>
              <a:t>30</a:t>
            </a:r>
            <a:endParaRPr baseline="30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PPP2R3C</a:t>
            </a:r>
            <a:endParaRPr/>
          </a:p>
        </p:txBody>
      </p:sp>
      <p:sp>
        <p:nvSpPr>
          <p:cNvPr id="194" name="Google Shape;194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Nothing to say here yet, besides that this region was also associated with </a:t>
            </a:r>
            <a:r>
              <a:rPr lang="en"/>
              <a:t>psoriasis</a:t>
            </a:r>
            <a:r>
              <a:rPr lang="en"/>
              <a:t> with the same direction of effect</a:t>
            </a:r>
            <a:r>
              <a:rPr baseline="30000" lang="en"/>
              <a:t>31</a:t>
            </a:r>
            <a:endParaRPr baseline="30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ZNF652</a:t>
            </a:r>
            <a:endParaRPr/>
          </a:p>
        </p:txBody>
      </p:sp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ZNF652 is involved in </a:t>
            </a:r>
            <a:r>
              <a:rPr lang="en"/>
              <a:t>transcriptional</a:t>
            </a:r>
            <a:r>
              <a:rPr lang="en"/>
              <a:t> regulation and known variants are cis-eQTLs for its expression (fold change of 0.781, lower in AD vs control I </a:t>
            </a:r>
            <a:r>
              <a:rPr lang="en"/>
              <a:t>believe)</a:t>
            </a:r>
            <a:r>
              <a:rPr baseline="30000" lang="en"/>
              <a:t>32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That’s all for now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ACTL9</a:t>
            </a:r>
            <a:endParaRPr/>
          </a:p>
        </p:txBody>
      </p:sp>
      <p:sp>
        <p:nvSpPr>
          <p:cNvPr id="206" name="Google Shape;206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didn’t find anything, </a:t>
            </a:r>
            <a:r>
              <a:rPr lang="en"/>
              <a:t>except</a:t>
            </a:r>
            <a:r>
              <a:rPr lang="en"/>
              <a:t> that the association was not found in the Chinese population by 1 study</a:t>
            </a:r>
            <a:r>
              <a:rPr baseline="30000" lang="en"/>
              <a:t>33</a:t>
            </a:r>
            <a:endParaRPr baseline="30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RTEL1</a:t>
            </a:r>
            <a:endParaRPr/>
          </a:p>
        </p:txBody>
      </p:sp>
      <p:sp>
        <p:nvSpPr>
          <p:cNvPr id="212" name="Google Shape;212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eQTL analysis suggested that my variant (rs6010620) might be associated with TNFRSF6B and ZGPAT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TNFRSF6B plays a role in adaptive immune responses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ZGPAT is </a:t>
            </a:r>
            <a:r>
              <a:rPr lang="en"/>
              <a:t>involved</a:t>
            </a:r>
            <a:r>
              <a:rPr lang="en"/>
              <a:t> in the epidermal growth factor </a:t>
            </a:r>
            <a:r>
              <a:rPr lang="en"/>
              <a:t>receptor</a:t>
            </a:r>
            <a:r>
              <a:rPr lang="en"/>
              <a:t> (EGFR) pathway. EGFR is overexpressed in AD lesional skin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</a:t>
            </a:r>
            <a:endParaRPr/>
          </a:p>
        </p:txBody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311700" y="1152475"/>
            <a:ext cx="8520600" cy="38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ts val="1225"/>
              <a:buAutoNum type="arabicParenR"/>
            </a:pPr>
            <a:r>
              <a:rPr lang="en" sz="1225"/>
              <a:t>Paternoster L, Standl M, Waage J, et al. Multi-ancestry genome-wide association study of 21,000 cases and 95,000 controls identifies new risk loci for atopic dermatitis. Nat Genet. 2015;47(12):1449-1456. doi:10.1038/ng.3424</a:t>
            </a:r>
            <a:endParaRPr sz="1225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ts val="1225"/>
              <a:buAutoNum type="arabicParenR"/>
            </a:pPr>
            <a:r>
              <a:rPr lang="en" sz="1225"/>
              <a:t>Esparza-Gordillo J, Weidinger S, Fölster-Holst R, et al. A common variant on chromosome 11q13 is associated with atopic dermatitis. Nat Genet. 2009;41(5):596-601. doi:10.1038/ng.347</a:t>
            </a:r>
            <a:endParaRPr sz="1225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ts val="1225"/>
              <a:buAutoNum type="arabicParenR"/>
            </a:pPr>
            <a:r>
              <a:rPr lang="en" sz="1225"/>
              <a:t>Paternoster L, Standl M, Chen CM, et al. Meta-analysis of genome-wide association studies identifies three new risk loci for atopic dermatitis. Nat Genet. 2011;44(2):187-192. Published 2011 Dec 25. doi:10.1038/ng.1017</a:t>
            </a:r>
            <a:endParaRPr sz="1225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ts val="1225"/>
              <a:buAutoNum type="arabicParenR"/>
            </a:pPr>
            <a:r>
              <a:rPr lang="en" sz="1225"/>
              <a:t>Ellinghaus D, Baurecht H, Esparza-Gordillo J, et al. High-density genotyping study identifies four new susceptibility loci for atopic dermatitis. Nat Genet. 2013;45(7):808-812. doi:10.1038/ng.2642</a:t>
            </a:r>
            <a:endParaRPr sz="1225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ts val="1225"/>
              <a:buAutoNum type="arabicParenR"/>
            </a:pPr>
            <a:r>
              <a:rPr lang="en" sz="1225"/>
              <a:t>Hirota T, Takahashi A, Kubo M, et al. Genome-wide association study identifies eight new susceptibility loci for atopic dermatitis in the Japanese population. Nat Genet. 2012;44(11):1222-1226. doi:10.1038/ng.2438</a:t>
            </a:r>
            <a:endParaRPr sz="1225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ts val="1225"/>
              <a:buAutoNum type="arabicParenR"/>
            </a:pPr>
            <a:r>
              <a:rPr lang="en" sz="1225"/>
              <a:t>Sun LD, Xiao FL, Li Y, et al. Genome-wide association study identifies two new susceptibility loci for atopic dermatitis in the Chinese Han population. Nat Genet. 2011;43(7):690-694. Published 2011 Jun 12. doi:10.1038/ng.851</a:t>
            </a:r>
            <a:endParaRPr sz="1225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ts val="1225"/>
              <a:buAutoNum type="arabicParenR"/>
            </a:pPr>
            <a:r>
              <a:rPr lang="en" sz="1225"/>
              <a:t>Gao W, Gong J, Mu M, et al. The Pathogenesis of Eosinophilic Asthma: A Positive Feedback Mechanism That Promotes Th2 Immune Response via Filaggrin Deficiency. Front Immunol. 2021;12:672312. Published 2021 Aug 13. doi:10.3389/fimmu.2021.672312</a:t>
            </a:r>
            <a:endParaRPr sz="1225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25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25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 II</a:t>
            </a:r>
            <a:endParaRPr/>
          </a:p>
        </p:txBody>
      </p:sp>
      <p:sp>
        <p:nvSpPr>
          <p:cNvPr id="224" name="Google Shape;22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 startAt="8"/>
            </a:pPr>
            <a:r>
              <a:rPr lang="en" sz="1960"/>
              <a:t>Rodríguez E, Baurecht H, Herberich E, et al. Meta-analysis of filaggrin polymorphisms in eczema and asthma: robust risk factors in atopic disease. J Allergy Clin Immunol. 2009;123(6):1361-70.e7. doi:10.1016/j.jaci.2009.03.036</a:t>
            </a:r>
            <a:endParaRPr sz="1960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 startAt="8"/>
            </a:pPr>
            <a:r>
              <a:rPr lang="en" sz="1960"/>
              <a:t>Scheer FAJL, Hilton MF, Evoniuk HL, et al. The endogenous circadian system worsens asthma at night independent of sleep and other daily behavioral or environmental cycles. Proc Natl Acad Sci U S A. 2021;118(37):e2018486118. doi:10.1073/pnas.2018486118</a:t>
            </a:r>
            <a:endParaRPr sz="1960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 startAt="8"/>
            </a:pPr>
            <a:r>
              <a:rPr lang="en" sz="1960"/>
              <a:t>Elias MS, Wright SC, Nicholson WV, et al. Functional and proteomic analysis of a full thickness filaggrin-deficient skin organoid model. Wellcome Open Res. 2019;4:134. Published 2019 Nov 26. doi:10.12688/wellcomeopenres.15405.2</a:t>
            </a:r>
            <a:endParaRPr sz="1960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 startAt="8"/>
            </a:pPr>
            <a:r>
              <a:rPr lang="en" sz="1960"/>
              <a:t>Liarte S, Bernabé-García Á, Nicolás FJ. Role of TGF-β in Skin Chronic Wounds: A Keratinocyte Perspective. Cells. 2020;9(2):306. Published 2020 Jan 28. doi:10.3390/cells9020306</a:t>
            </a:r>
            <a:endParaRPr sz="1960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 startAt="8"/>
            </a:pPr>
            <a:r>
              <a:rPr lang="en" sz="1960"/>
              <a:t>Arkwright PD, Chase JM, Babbage S, Pravica V, David TJ, Hutchinson IV. Atopic dermatitis is associated with a low-producer transforming growth factor beta(1) cytokine genotype. J Allergy Clin Immunol. 2001;108(2):281-284. doi:10.1067/mai.2001.117259</a:t>
            </a:r>
            <a:endParaRPr sz="1960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 startAt="8"/>
            </a:pPr>
            <a:r>
              <a:rPr lang="en" sz="1960"/>
              <a:t>Han G, Williams CA, Salter K, Garl PJ, Li AG, Wang XJ. A role for TGFbeta signaling in the pathogenesis of psoriasis. J Invest Dermatol. 2010;130(2):371-377. doi:10.1038/jid.2009.252</a:t>
            </a:r>
            <a:endParaRPr sz="1960"/>
          </a:p>
          <a:p>
            <a:pPr indent="-30638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 startAt="8"/>
            </a:pPr>
            <a:r>
              <a:rPr lang="en" sz="1960"/>
              <a:t>Hinds DA, McMahon G, Kiefer AK, et al. A genome-wide association meta-analysis of self-reported allergy identifies shared and allergy-specific susceptibility loci. Nat Genet. 2013;45(8):907-911. doi:10.1038/ng.2686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 III</a:t>
            </a:r>
            <a:endParaRPr/>
          </a:p>
        </p:txBody>
      </p:sp>
      <p:sp>
        <p:nvSpPr>
          <p:cNvPr id="230" name="Google Shape;23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15"/>
            </a:pPr>
            <a:r>
              <a:rPr lang="en"/>
              <a:t>Moffatt MF, Gut IG, Demenais F, et al. A large-scale, consortium-based genomewide association study of asthma. N Engl J Med. 2010;363(13):1211-1221. doi:10.1056/NEJMoa0906312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15"/>
            </a:pPr>
            <a:r>
              <a:rPr lang="en"/>
              <a:t>Bønnelykke K, Matheson MC, Pers TH, et al. Meta-analysis of genome-wide association studies identifies ten loci influencing allergic sensitization. Nat Genet. 2013;45(8):902-906. doi:10.1038/ng.2694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15"/>
            </a:pPr>
            <a:r>
              <a:rPr lang="en"/>
              <a:t>Hunt KA, Zhernakova A, Turner G, et al. Newly identified genetic risk variants for celiac disease related to the immune response. Nat Genet. 2008;40(4):395-402. doi:10.1038/ng.102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15"/>
            </a:pPr>
            <a:r>
              <a:rPr lang="en"/>
              <a:t>Grundberg E, Small KS, Hedman ÅK, et al. Mapping cis- and trans-regulatory effects across multiple tissues in twins. Nat Genet. 2012;44(10):1084-1089. doi:10.1038/ng.2394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15"/>
            </a:pPr>
            <a:r>
              <a:rPr lang="en"/>
              <a:t>West HC, Bennett CL. Redefining the Role of Langerhans Cells As Immune Regulators within the Skin. Front Immunol. 2018;8:1941. Published 2018 Jan 5. doi:10.3389/fimmu.2017.01941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15"/>
            </a:pPr>
            <a:r>
              <a:rPr lang="en"/>
              <a:t>Dyjack N, Goleva E, Rios C, et al. Minimally invasive skin tape strip RNA sequencing identifies novel characteristics of the type 2-high atopic dermatitis disease endotype. J Allergy Clin Immunol. 2018;141(4):1298-1309. doi:10.1016/j.jaci.2017.10.046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15"/>
            </a:pPr>
            <a:r>
              <a:rPr lang="en"/>
              <a:t>Stevens ML, Zhang Z, Johansson E, et al. Disease-associated KIF3A variants alter gene methylation and expression impacting skin barrier and atopic dermatitis risk. Nat Commun. 2020;11(1):4092. Published 2020 Aug 14. doi:10.1038/s41467-020-17895-x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86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Nebula Library Report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8713" y="1567525"/>
            <a:ext cx="6906583" cy="35759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311700" y="951925"/>
            <a:ext cx="832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service provides many basic reports like the one below, and includes the variants (next slide) they used to calculate predisposition </a:t>
            </a:r>
            <a:r>
              <a:rPr lang="en"/>
              <a:t>percentile</a:t>
            </a:r>
            <a:r>
              <a:rPr lang="en"/>
              <a:t> 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 IV</a:t>
            </a:r>
            <a:endParaRPr/>
          </a:p>
        </p:txBody>
      </p:sp>
      <p:sp>
        <p:nvSpPr>
          <p:cNvPr id="236" name="Google Shape;236;p42"/>
          <p:cNvSpPr txBox="1"/>
          <p:nvPr>
            <p:ph idx="1" type="body"/>
          </p:nvPr>
        </p:nvSpPr>
        <p:spPr>
          <a:xfrm>
            <a:off x="311700" y="1162525"/>
            <a:ext cx="8520600" cy="36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2"/>
            </a:pPr>
            <a:r>
              <a:rPr lang="en"/>
              <a:t>Billard MJ, Gall BJ, Richards KL, Siderovski DP, Tarrant TK. G protein signaling modulator-3: a leukocyte regulator of inflammation in health and disease. Am J Clin Exp Immunol. 2014;3(2):97-106. Published 2014 Aug 15.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2"/>
            </a:pPr>
            <a:r>
              <a:rPr lang="en"/>
              <a:t>Ma CA, Stinson JR, Zhang Y, et al. Germline hypomorphic CARD11 mutations in severe atopic disease [published correction appears in Nat Genet. 2017 Oct 27;49(11):1661]. Nat Genet. 2017;49(8):1192-1201. doi:10.1038/ng.3898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2"/>
            </a:pPr>
            <a:r>
              <a:rPr lang="en"/>
              <a:t>Karlen H, Yousefi S, Simon HU, Simon D. IL-15 Expression Pattern in Atopic Dermatitis. Int Arch Allergy Immunol. 2020;181(6):417-421. doi:10.1159/000508515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2"/>
            </a:pPr>
            <a:r>
              <a:rPr lang="en"/>
              <a:t>Pino-Yanes M, Gignoux CR, Galanter JM, et al. Genome-wide association study and admixture mapping reveal new loci associated with total IgE levels in Latinos. J Allergy Clin Immunol. 2015;135(6):1502-1510. doi:10.1016/j.jaci.2014.10.033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2"/>
            </a:pPr>
            <a:r>
              <a:rPr lang="en"/>
              <a:t>Mirza N, Sowa AS, Lautz K, Kufer TA. NLRP10 Affects the Stability of Abin-1 To Control Inflammatory Responses. J Immunol. 2019;202(1):218-227. doi:10.4049/jimmunol.1800334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2"/>
            </a:pPr>
            <a:r>
              <a:rPr lang="en"/>
              <a:t>Ferreira MA, Matheson MC, Duffy DL, et al. Identification of IL6R and chromosome 11q13.5 as risk loci for asthma. Lancet. 2011;378(9795):1006-1014. doi:10.1016/S0140-6736(11)60874-X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2"/>
            </a:pPr>
            <a:r>
              <a:rPr lang="en"/>
              <a:t>Bønnelykke K, Matheson MC, Pers TH, et al. Meta-analysis of genome-wide association studies identifies ten loci influencing allergic sensitization. Nat Genet. 2013;45(8):902-906. doi:10.1038/ng.2694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 V</a:t>
            </a:r>
            <a:endParaRPr/>
          </a:p>
        </p:txBody>
      </p:sp>
      <p:sp>
        <p:nvSpPr>
          <p:cNvPr id="242" name="Google Shape;242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9"/>
            </a:pPr>
            <a:r>
              <a:rPr lang="en"/>
              <a:t>Ramasamy A, Curjuric I, Coin LJ, et al. A genome-wide meta-analysis of genetic variants associated with allergic rhinitis and grass sensitization and their interaction with birth order. J Allergy Clin Immunol. 2011;128(5):996-1005. doi:10.1016/j.jaci.2011.08.030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9"/>
            </a:pPr>
            <a:r>
              <a:rPr lang="en"/>
              <a:t>Elias MS, Wright SC, Remenyi J, et al. EMSY expression affects multiple components of the skin barrier with relevance to atopic dermatitis [published correction appears in J Allergy Clin Immunol. 2020 Feb;145(2):723]. J Allergy Clin Immunol. 2019;144(2):470-481. doi:10.1016/j.jaci.2019.05.024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9"/>
            </a:pPr>
            <a:r>
              <a:rPr lang="en"/>
              <a:t>Tsoi LC, Spain SL, Knight J, et al. Identification of 15 new psoriasis susceptibility loci highlights the role of innate immunity. Nat Genet. 2012;44(12):1341-1348. doi:10.1038/ng.2467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9"/>
            </a:pPr>
            <a:r>
              <a:rPr lang="en"/>
              <a:t>Cole C, Kroboth K, Schurch NJ, et al. Filaggrin-stratified transcriptomic analysis of pediatric skin identifies mechanistic pathways in patients with atopic dermatitis. J Allergy Clin Immunol. 2014;134(1):82-91. doi:10.1016/j.jaci.2014.04.021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 startAt="29"/>
            </a:pPr>
            <a:r>
              <a:rPr lang="en"/>
              <a:t>Kang Z, Li Q, Fu P, et al. Correlation of KIF3A and OVOL1, but not ACTL9, with atopic dermatitis in Chinese pediatric patients. Gene. 2015;571(2):249-251. doi:10.1016/j.gene.2015.06.068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83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Variant report 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151" y="573675"/>
            <a:ext cx="7583688" cy="456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176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 data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630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Nebula also provides raw data so that users can do their own analysis. I used my VCF file to identify </a:t>
            </a:r>
            <a:r>
              <a:rPr lang="en"/>
              <a:t>locations</a:t>
            </a:r>
            <a:r>
              <a:rPr lang="en"/>
              <a:t> where my genome differed from the reference  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438" y="1390550"/>
            <a:ext cx="7623126" cy="372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variants associated with AD</a:t>
            </a:r>
            <a:endParaRPr/>
          </a:p>
        </p:txBody>
      </p:sp>
      <p:graphicFrame>
        <p:nvGraphicFramePr>
          <p:cNvPr id="90" name="Google Shape;90;p18"/>
          <p:cNvGraphicFramePr/>
          <p:nvPr/>
        </p:nvGraphicFramePr>
        <p:xfrm>
          <a:off x="447325" y="1126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{0EE73ABD-7AFF-491C-84A9-E0342448CB01}</a:tableStyleId>
              </a:tblPr>
              <a:tblGrid>
                <a:gridCol w="1190050"/>
                <a:gridCol w="1365475"/>
                <a:gridCol w="1117950"/>
                <a:gridCol w="1268550"/>
                <a:gridCol w="2096725"/>
                <a:gridCol w="626925"/>
                <a:gridCol w="553575"/>
              </a:tblGrid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Variant ID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Position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Effect allele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My genotype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Gene or closest genes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Paper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Slides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rs192116923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1:152306930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G/G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FLG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8-11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rs4852714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2:70852115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A/A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CD207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12-13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rs13015714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2:102355405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G/T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IL1RL1/IL18RAP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rs6419573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2:102410643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C/T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IL18R1/</a:t>
                      </a:r>
                      <a:r>
                        <a:rPr b="1" lang="en"/>
                        <a:t>IL18RAP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rs3755267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2:102422127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G/T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IL18R1/</a:t>
                      </a:r>
                      <a:r>
                        <a:rPr b="1" lang="en"/>
                        <a:t>IL18RAP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rs6780220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3:33045708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A/C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GLB1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rs12634229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3:112657461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C/T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CCDC80/CD200R1L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rs1249910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3:112672327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A/G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CCDC80/CD200R1L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rs2897442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5:132713335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C/T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KIF3A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rs176095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6:32190542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A/G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GPSM3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variants associated with AD II</a:t>
            </a:r>
            <a:endParaRPr/>
          </a:p>
        </p:txBody>
      </p:sp>
      <p:graphicFrame>
        <p:nvGraphicFramePr>
          <p:cNvPr id="96" name="Google Shape;96;p19"/>
          <p:cNvGraphicFramePr/>
          <p:nvPr/>
        </p:nvGraphicFramePr>
        <p:xfrm>
          <a:off x="442450" y="1135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{0EE73ABD-7AFF-491C-84A9-E0342448CB01}</a:tableStyleId>
              </a:tblPr>
              <a:tblGrid>
                <a:gridCol w="1169625"/>
                <a:gridCol w="1357825"/>
                <a:gridCol w="1120000"/>
                <a:gridCol w="1309775"/>
                <a:gridCol w="2106250"/>
                <a:gridCol w="633025"/>
                <a:gridCol w="550025"/>
              </a:tblGrid>
              <a:tr h="466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Variant ID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Position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Effect allele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My genotype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Gene or closest genes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Paper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Slides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rs4722404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7:3089155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C/T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CARD11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rs6602364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10:6038853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C/G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IL15RA/</a:t>
                      </a:r>
                      <a:r>
                        <a:rPr b="1" lang="en"/>
                        <a:t>IL2RA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rs10995251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10:62638706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C/T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ZNF365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rs4312054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11:7955614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G/G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OR10A3/NLRP10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rs2212434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11:76570549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C/T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C11orf30</a:t>
                      </a:r>
                      <a:r>
                        <a:rPr lang="en"/>
                        <a:t>/LRRC32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22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rs2038255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14:35089920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T/T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PPP2R3C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rs16948048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17:49363104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A/G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ZNF652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rs2164983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19:8679120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A/C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ADAMTS10/</a:t>
                      </a:r>
                      <a:r>
                        <a:rPr b="1" lang="en"/>
                        <a:t>ACTL9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7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rs2918307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19:8679458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A/G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ADAMTS10/</a:t>
                      </a:r>
                      <a:r>
                        <a:rPr b="1" lang="en"/>
                        <a:t>ACTL9</a:t>
                      </a:r>
                      <a:endParaRPr b="1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rs6010620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20:63678486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A/G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RTEL1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</a:t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Filaggrin Mutation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6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Nebula report on atopic </a:t>
            </a:r>
            <a:r>
              <a:rPr lang="en"/>
              <a:t>dermatitis</a:t>
            </a:r>
            <a:r>
              <a:rPr lang="en"/>
              <a:t> </a:t>
            </a:r>
            <a:r>
              <a:rPr lang="en"/>
              <a:t>omitted</a:t>
            </a:r>
            <a:r>
              <a:rPr lang="en"/>
              <a:t> many of the </a:t>
            </a:r>
            <a:r>
              <a:rPr lang="en"/>
              <a:t>possible</a:t>
            </a:r>
            <a:r>
              <a:rPr lang="en"/>
              <a:t> pathogenic variants mentioned in the paper it referenced</a:t>
            </a:r>
            <a:r>
              <a:rPr baseline="30000" lang="en"/>
              <a:t>1</a:t>
            </a:r>
            <a:r>
              <a:rPr lang="en"/>
              <a:t>, </a:t>
            </a:r>
            <a:r>
              <a:rPr lang="en"/>
              <a:t>including</a:t>
            </a:r>
            <a:r>
              <a:rPr lang="en"/>
              <a:t> all but 1 filaggrin mutation. I wanted to check for those first, as frameshift and early stop mutations in filaggrin are the strongest known risk factors for AD</a:t>
            </a:r>
            <a:r>
              <a:rPr baseline="30000" lang="en"/>
              <a:t>8</a:t>
            </a:r>
            <a:endParaRPr baseline="30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 my</a:t>
            </a:r>
            <a:r>
              <a:rPr lang="en"/>
              <a:t> 6 filaggrin variants, none are frameshift or early stop mutations; but one does </a:t>
            </a:r>
            <a:r>
              <a:rPr lang="en"/>
              <a:t>have</a:t>
            </a:r>
            <a:r>
              <a:rPr lang="en"/>
              <a:t> evidence of being pathogenic, </a:t>
            </a:r>
            <a:r>
              <a:rPr b="1" lang="en"/>
              <a:t>rs192116923</a:t>
            </a:r>
            <a:r>
              <a:rPr lang="en"/>
              <a:t> T&gt;G, for which I am homozygous  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rgbClr val="3E3D40"/>
                </a:solidFill>
              </a:rPr>
              <a:t>This variant has recently been found to be associated with eosinophilic asthma patients with atopic dermatitis</a:t>
            </a:r>
            <a:r>
              <a:rPr baseline="30000" lang="en">
                <a:solidFill>
                  <a:srgbClr val="3E3D40"/>
                </a:solidFill>
              </a:rPr>
              <a:t>7</a:t>
            </a:r>
            <a:endParaRPr baseline="30000">
              <a:solidFill>
                <a:srgbClr val="3E3D4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1400"/>
              <a:buChar char="○"/>
            </a:pPr>
            <a:r>
              <a:rPr lang="en">
                <a:solidFill>
                  <a:srgbClr val="3E3D40"/>
                </a:solidFill>
              </a:rPr>
              <a:t>I actually do occasionally have minor asthma at night (never properly diagnosed)</a:t>
            </a:r>
            <a:endParaRPr>
              <a:solidFill>
                <a:srgbClr val="3E3D4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1400"/>
              <a:buChar char="○"/>
            </a:pPr>
            <a:r>
              <a:rPr lang="en">
                <a:solidFill>
                  <a:srgbClr val="3E3D40"/>
                </a:solidFill>
              </a:rPr>
              <a:t>Night time asthma is a common </a:t>
            </a:r>
            <a:r>
              <a:rPr lang="en">
                <a:solidFill>
                  <a:srgbClr val="3E3D40"/>
                </a:solidFill>
              </a:rPr>
              <a:t>phenomenon</a:t>
            </a:r>
            <a:r>
              <a:rPr lang="en">
                <a:solidFill>
                  <a:srgbClr val="3E3D40"/>
                </a:solidFill>
              </a:rPr>
              <a:t> shown to be linked to both circadian </a:t>
            </a:r>
            <a:r>
              <a:rPr lang="en">
                <a:solidFill>
                  <a:srgbClr val="3E3D40"/>
                </a:solidFill>
              </a:rPr>
              <a:t>rhythms</a:t>
            </a:r>
            <a:r>
              <a:rPr lang="en">
                <a:solidFill>
                  <a:srgbClr val="3E3D40"/>
                </a:solidFill>
              </a:rPr>
              <a:t> and the action of sleep</a:t>
            </a:r>
            <a:r>
              <a:rPr baseline="30000" lang="en">
                <a:solidFill>
                  <a:srgbClr val="3E3D40"/>
                </a:solidFill>
              </a:rPr>
              <a:t>9</a:t>
            </a:r>
            <a:r>
              <a:rPr lang="en">
                <a:solidFill>
                  <a:srgbClr val="3E3D40"/>
                </a:solidFill>
              </a:rPr>
              <a:t> </a:t>
            </a:r>
            <a:endParaRPr>
              <a:solidFill>
                <a:srgbClr val="3E3D4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232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rs192116923 </a:t>
            </a:r>
            <a:r>
              <a:rPr lang="en"/>
              <a:t> 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265650" y="769825"/>
            <a:ext cx="8520600" cy="22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Missense mutation p. Glu 2652 Asp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Allele Frequency 0.2811 (I was surprised as how common this is)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https://gnomad.broadinstitute.org/variant/1-152279406-T-G?dataset=gnomad_r2_1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5925" y="2671375"/>
            <a:ext cx="4904376" cy="184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 rotWithShape="1">
          <a:blip r:embed="rId5">
            <a:alphaModFix/>
          </a:blip>
          <a:srcRect b="1704" l="23213" r="37679" t="53193"/>
          <a:stretch/>
        </p:blipFill>
        <p:spPr>
          <a:xfrm>
            <a:off x="55500" y="2671375"/>
            <a:ext cx="4008926" cy="15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